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0" r:id="rId5"/>
    <p:sldId id="262" r:id="rId6"/>
    <p:sldId id="258" r:id="rId7"/>
    <p:sldId id="259" r:id="rId8"/>
    <p:sldId id="26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BF9FA9-337D-44FE-8D1B-9B80A2AD5906}" type="datetimeFigureOut">
              <a:rPr lang="it-IT" smtClean="0"/>
              <a:t>03/05/2013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451075-C5C6-4DF3-977A-3FB4D3BBB94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dmonitor.net/" TargetMode="External"/><Relationship Id="rId2" Type="http://schemas.openxmlformats.org/officeDocument/2006/relationships/hyperlink" Target="http://www.vlf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ottomarino" TargetMode="External"/><Relationship Id="rId2" Type="http://schemas.openxmlformats.org/officeDocument/2006/relationships/hyperlink" Target="http://it.wikipedia.org/wiki/Salinit%C3%A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.wikipedia.org/wiki/Extremely_low_frequenc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3337560"/>
            <a:ext cx="8136904" cy="1099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SID MONITORING STATION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723126" cy="936104"/>
          </a:xfrm>
        </p:spPr>
        <p:txBody>
          <a:bodyPr/>
          <a:lstStyle/>
          <a:p>
            <a:r>
              <a:rPr lang="it-IT" dirty="0" smtClean="0"/>
              <a:t>WWW.SIDMONITOR.NET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Interazioni VLF – Attività solare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L’energia del sole, </a:t>
            </a:r>
            <a:r>
              <a:rPr lang="it-IT" dirty="0" smtClean="0"/>
              <a:t>insieme a quella da raggi cosmici, </a:t>
            </a:r>
            <a:r>
              <a:rPr lang="it-IT" dirty="0" smtClean="0"/>
              <a:t>colpiscono </a:t>
            </a:r>
            <a:r>
              <a:rPr lang="it-IT" dirty="0" smtClean="0"/>
              <a:t>la ionosfera della Terra, a partire da circa 60 km sopra di noi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smtClean="0"/>
              <a:t>Quando l'energia solare o raggi cosmici colpiscono la ionosfera, gli elettroni vengono rimossi dai loro nuclei. Questo processo è chiamato ionizzazione, da qui il nome ionosfera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smtClean="0"/>
              <a:t>Sono gli elettroni liberi nella ionosfera che hanno infatti una forte influenza sulla propagazione dei segnali radio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smtClean="0"/>
              <a:t>Le frequenze radio di lunghezza d'onda molto lunga (frequenza molto bassa o "VLF") "rimbalzano" o riflettono questi elettroni liberi nella ionosfera così, convenientemente per noi, permettono la comunicazione radio oltre l'orizzonte e intorno alla curvatura della nostra Terra</a:t>
            </a:r>
            <a:r>
              <a:rPr lang="it-IT" dirty="0" smtClean="0"/>
              <a:t>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Il </a:t>
            </a:r>
            <a:r>
              <a:rPr lang="it-IT" b="1" dirty="0" smtClean="0">
                <a:solidFill>
                  <a:srgbClr val="FF0000"/>
                </a:solidFill>
              </a:rPr>
              <a:t>monitoraggio avviene studiando la forza dei cambiamenti nel segnale radio ricevuti in base a quanto si è verificato nella ionosfera e dalla quale l'onda VLF è a sua volta "rimbalzata".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Monitoraggio RTTY VLF : Stazioni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44.2 kHz = ( KARLSBORG, RTTY, SWE </a:t>
            </a:r>
            <a:r>
              <a:rPr lang="it-IT" dirty="0" smtClean="0"/>
              <a:t>)</a:t>
            </a:r>
          </a:p>
          <a:p>
            <a:r>
              <a:rPr lang="it-IT" dirty="0" smtClean="0"/>
              <a:t>44,9 </a:t>
            </a:r>
            <a:r>
              <a:rPr lang="it-IT" dirty="0" smtClean="0"/>
              <a:t>kHz = ( ??? </a:t>
            </a:r>
            <a:r>
              <a:rPr lang="it-IT" dirty="0" err="1" smtClean="0"/>
              <a:t>Experimental</a:t>
            </a:r>
            <a:r>
              <a:rPr lang="it-IT" dirty="0" smtClean="0"/>
              <a:t>)</a:t>
            </a:r>
          </a:p>
          <a:p>
            <a:r>
              <a:rPr lang="it-IT" dirty="0" smtClean="0"/>
              <a:t>24.0 </a:t>
            </a:r>
            <a:r>
              <a:rPr lang="it-IT" dirty="0" err="1" smtClean="0"/>
              <a:t>Khz</a:t>
            </a:r>
            <a:r>
              <a:rPr lang="it-IT" dirty="0" smtClean="0"/>
              <a:t> = ( CUTLER, ME, </a:t>
            </a:r>
            <a:r>
              <a:rPr lang="it-IT" dirty="0" smtClean="0"/>
              <a:t>USA)</a:t>
            </a:r>
          </a:p>
          <a:p>
            <a:r>
              <a:rPr lang="it-IT" dirty="0" smtClean="0"/>
              <a:t>23.4 </a:t>
            </a:r>
            <a:r>
              <a:rPr lang="it-IT" dirty="0" err="1" smtClean="0"/>
              <a:t>Khz</a:t>
            </a:r>
            <a:r>
              <a:rPr lang="it-IT" dirty="0" smtClean="0"/>
              <a:t> = ( BURLAGE RAMSLOCK </a:t>
            </a:r>
            <a:r>
              <a:rPr lang="it-IT" dirty="0" smtClean="0"/>
              <a:t>GER)</a:t>
            </a:r>
          </a:p>
          <a:p>
            <a:r>
              <a:rPr lang="it-IT" dirty="0" smtClean="0"/>
              <a:t>45.9 </a:t>
            </a:r>
            <a:r>
              <a:rPr lang="it-IT" dirty="0" err="1" smtClean="0"/>
              <a:t>Khz</a:t>
            </a:r>
            <a:r>
              <a:rPr lang="it-IT" dirty="0" smtClean="0"/>
              <a:t> = ( NISCEMI, RTTY, ITA ) </a:t>
            </a:r>
            <a:endParaRPr lang="it-IT" dirty="0" smtClean="0"/>
          </a:p>
          <a:p>
            <a:r>
              <a:rPr lang="it-IT" dirty="0" smtClean="0"/>
              <a:t>37.5 </a:t>
            </a:r>
            <a:r>
              <a:rPr lang="it-IT" dirty="0" err="1" smtClean="0"/>
              <a:t>Khz</a:t>
            </a:r>
            <a:r>
              <a:rPr lang="it-IT" dirty="0" smtClean="0"/>
              <a:t> = ( GRINDAVIK, RTTY, </a:t>
            </a:r>
            <a:r>
              <a:rPr lang="it-IT" dirty="0" smtClean="0"/>
              <a:t>ICE)</a:t>
            </a:r>
          </a:p>
          <a:p>
            <a:r>
              <a:rPr lang="it-IT" dirty="0" smtClean="0"/>
              <a:t>22.1 </a:t>
            </a:r>
            <a:r>
              <a:rPr lang="it-IT" dirty="0" err="1" smtClean="0"/>
              <a:t>Khz</a:t>
            </a:r>
            <a:r>
              <a:rPr lang="it-IT" dirty="0" smtClean="0"/>
              <a:t> = ( SKELTON </a:t>
            </a:r>
            <a:r>
              <a:rPr lang="it-IT" dirty="0" smtClean="0"/>
              <a:t>GB)</a:t>
            </a:r>
          </a:p>
          <a:p>
            <a:r>
              <a:rPr lang="it-IT" dirty="0" smtClean="0"/>
              <a:t>21.7Khz</a:t>
            </a:r>
            <a:r>
              <a:rPr lang="it-IT" dirty="0" smtClean="0"/>
              <a:t>  = ( LE BLANC, </a:t>
            </a:r>
            <a:r>
              <a:rPr lang="it-IT" dirty="0" err="1" smtClean="0"/>
              <a:t>Rosnay</a:t>
            </a:r>
            <a:r>
              <a:rPr lang="it-IT" dirty="0" smtClean="0"/>
              <a:t>, MSK </a:t>
            </a:r>
            <a:r>
              <a:rPr lang="it-IT" dirty="0" smtClean="0"/>
              <a:t>)</a:t>
            </a:r>
          </a:p>
          <a:p>
            <a:r>
              <a:rPr lang="it-IT" dirty="0" smtClean="0"/>
              <a:t>20.27 </a:t>
            </a:r>
            <a:r>
              <a:rPr lang="it-IT" dirty="0" err="1" smtClean="0"/>
              <a:t>Khz</a:t>
            </a:r>
            <a:r>
              <a:rPr lang="it-IT" dirty="0" smtClean="0"/>
              <a:t> = ( TAVOLARA, ITA ) 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Corrispondenze</a:t>
            </a:r>
            <a:endParaRPr lang="it-IT" dirty="0"/>
          </a:p>
        </p:txBody>
      </p:sp>
      <p:pic>
        <p:nvPicPr>
          <p:cNvPr id="4" name="Segnaposto contenuto 3" descr="Xray_1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SID_pl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7" cy="63367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Xray_1m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560839" cy="62646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ID_plot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920879" cy="62646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Siti di riferimento e software utilizzato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Lab</a:t>
            </a:r>
            <a:endParaRPr lang="it-IT" dirty="0" smtClean="0"/>
          </a:p>
          <a:p>
            <a:r>
              <a:rPr lang="it-IT" dirty="0" err="1" smtClean="0"/>
              <a:t>GoodSync</a:t>
            </a:r>
            <a:endParaRPr lang="it-IT" dirty="0" smtClean="0"/>
          </a:p>
          <a:p>
            <a:r>
              <a:rPr lang="it-IT" dirty="0" err="1" smtClean="0"/>
              <a:t>Icecast</a:t>
            </a:r>
            <a:r>
              <a:rPr lang="it-IT" dirty="0" smtClean="0"/>
              <a:t>/</a:t>
            </a:r>
            <a:r>
              <a:rPr lang="it-IT" dirty="0" err="1" smtClean="0"/>
              <a:t>Butt</a:t>
            </a:r>
            <a:r>
              <a:rPr lang="it-IT" dirty="0" smtClean="0"/>
              <a:t>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hlinkClick r:id="rId2"/>
              </a:rPr>
              <a:t>www.vlf.it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hlinkClick r:id="rId3"/>
              </a:rPr>
              <a:t>www.sidmonitor.net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sunsav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256584" cy="64087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sole : Una stella variabile e viva.</a:t>
            </a:r>
            <a:endParaRPr lang="it-IT" dirty="0"/>
          </a:p>
        </p:txBody>
      </p:sp>
      <p:pic>
        <p:nvPicPr>
          <p:cNvPr id="6" name="Segnaposto contenuto 5" descr="sun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12768" cy="4824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Flare</a:t>
            </a:r>
            <a:r>
              <a:rPr lang="it-IT" dirty="0" smtClean="0"/>
              <a:t>. </a:t>
            </a:r>
            <a:r>
              <a:rPr lang="it-IT" dirty="0" err="1" smtClean="0"/>
              <a:t>X-ray</a:t>
            </a:r>
            <a:r>
              <a:rPr lang="it-IT" dirty="0" smtClean="0"/>
              <a:t> </a:t>
            </a:r>
            <a:r>
              <a:rPr lang="it-IT" dirty="0" err="1" smtClean="0"/>
              <a:t>Flare</a:t>
            </a:r>
            <a:r>
              <a:rPr lang="it-IT" dirty="0" smtClean="0"/>
              <a:t>.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storms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528713main_FAQ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101" y="1600200"/>
            <a:ext cx="619779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sole è una stella variabile ed attiva.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209331"/>
          </a:xfrm>
        </p:spPr>
        <p:txBody>
          <a:bodyPr/>
          <a:lstStyle/>
          <a:p>
            <a:r>
              <a:rPr lang="it-IT" dirty="0" err="1" smtClean="0"/>
              <a:t>X-Ray</a:t>
            </a:r>
            <a:r>
              <a:rPr lang="it-IT" dirty="0" smtClean="0"/>
              <a:t> </a:t>
            </a:r>
            <a:r>
              <a:rPr lang="it-IT" dirty="0" err="1" smtClean="0"/>
              <a:t>Flare</a:t>
            </a:r>
            <a:r>
              <a:rPr lang="it-IT" dirty="0" smtClean="0"/>
              <a:t> (8-15 minuti) ( XRA )</a:t>
            </a:r>
          </a:p>
          <a:p>
            <a:r>
              <a:rPr lang="it-IT" dirty="0" smtClean="0"/>
              <a:t>Radio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Storm</a:t>
            </a:r>
            <a:r>
              <a:rPr lang="it-IT" dirty="0" smtClean="0"/>
              <a:t> (8 min-3gg) ( RNS )</a:t>
            </a:r>
          </a:p>
          <a:p>
            <a:r>
              <a:rPr lang="it-IT" dirty="0" err="1" smtClean="0"/>
              <a:t>Flare</a:t>
            </a:r>
            <a:r>
              <a:rPr lang="it-IT" dirty="0" smtClean="0"/>
              <a:t> (FLA) and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Storm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smtClean="0"/>
              <a:t>4-10gg)</a:t>
            </a:r>
          </a:p>
          <a:p>
            <a:r>
              <a:rPr lang="it-IT" dirty="0" err="1" smtClean="0"/>
              <a:t>Solar</a:t>
            </a:r>
            <a:r>
              <a:rPr lang="it-IT" dirty="0" smtClean="0"/>
              <a:t> Wind (4 </a:t>
            </a:r>
            <a:r>
              <a:rPr lang="it-IT" dirty="0" err="1" smtClean="0"/>
              <a:t>gg</a:t>
            </a:r>
            <a:r>
              <a:rPr lang="it-IT" dirty="0" smtClean="0"/>
              <a:t> </a:t>
            </a:r>
            <a:r>
              <a:rPr lang="it-IT" dirty="0" smtClean="0"/>
              <a:t>– costante)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NOAA </a:t>
            </a:r>
            <a:r>
              <a:rPr lang="it-IT" dirty="0" err="1" smtClean="0"/>
              <a:t>Index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          BSL </a:t>
            </a:r>
            <a:r>
              <a:rPr lang="it-IT" dirty="0" smtClean="0"/>
              <a:t>= </a:t>
            </a:r>
            <a:r>
              <a:rPr lang="it-IT" dirty="0" err="1" smtClean="0"/>
              <a:t>Bright</a:t>
            </a:r>
            <a:r>
              <a:rPr lang="it-IT" dirty="0" smtClean="0"/>
              <a:t> </a:t>
            </a:r>
            <a:r>
              <a:rPr lang="it-IT" dirty="0" err="1" smtClean="0"/>
              <a:t>surge</a:t>
            </a:r>
            <a:r>
              <a:rPr lang="it-IT" dirty="0" smtClean="0"/>
              <a:t> on the </a:t>
            </a:r>
            <a:r>
              <a:rPr lang="it-IT" dirty="0" err="1" smtClean="0"/>
              <a:t>limb</a:t>
            </a:r>
            <a:endParaRPr lang="it-IT" dirty="0" smtClean="0"/>
          </a:p>
          <a:p>
            <a:r>
              <a:rPr lang="it-IT" dirty="0" smtClean="0"/>
              <a:t>          DSF = </a:t>
            </a:r>
            <a:r>
              <a:rPr lang="it-IT" dirty="0" err="1" smtClean="0"/>
              <a:t>Filament</a:t>
            </a:r>
            <a:r>
              <a:rPr lang="it-IT" dirty="0" smtClean="0"/>
              <a:t> </a:t>
            </a:r>
            <a:r>
              <a:rPr lang="it-IT" dirty="0" err="1" smtClean="0"/>
              <a:t>disappearance</a:t>
            </a:r>
            <a:endParaRPr lang="it-IT" dirty="0" smtClean="0"/>
          </a:p>
          <a:p>
            <a:r>
              <a:rPr lang="it-IT" dirty="0" smtClean="0"/>
              <a:t>          EPL = </a:t>
            </a:r>
            <a:r>
              <a:rPr lang="it-IT" dirty="0" err="1" smtClean="0"/>
              <a:t>Eruptive</a:t>
            </a:r>
            <a:r>
              <a:rPr lang="it-IT" dirty="0" smtClean="0"/>
              <a:t> </a:t>
            </a:r>
            <a:r>
              <a:rPr lang="it-IT" dirty="0" err="1" smtClean="0"/>
              <a:t>prominence</a:t>
            </a:r>
            <a:r>
              <a:rPr lang="it-IT" dirty="0" smtClean="0"/>
              <a:t> on the </a:t>
            </a:r>
            <a:r>
              <a:rPr lang="it-IT" dirty="0" err="1" smtClean="0"/>
              <a:t>limb</a:t>
            </a:r>
            <a:endParaRPr lang="it-IT" dirty="0" smtClean="0"/>
          </a:p>
          <a:p>
            <a:r>
              <a:rPr lang="it-IT" dirty="0" smtClean="0"/>
              <a:t>          FIL = </a:t>
            </a:r>
            <a:r>
              <a:rPr lang="it-IT" dirty="0" err="1" smtClean="0"/>
              <a:t>Filament</a:t>
            </a:r>
            <a:endParaRPr lang="it-IT" dirty="0" smtClean="0"/>
          </a:p>
          <a:p>
            <a:r>
              <a:rPr lang="it-IT" dirty="0" smtClean="0"/>
              <a:t>          FLA =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flare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in </a:t>
            </a:r>
            <a:r>
              <a:rPr lang="it-IT" dirty="0" err="1" smtClean="0"/>
              <a:t>H-alpha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     FOR = </a:t>
            </a:r>
            <a:r>
              <a:rPr lang="it-IT" dirty="0" err="1" smtClean="0"/>
              <a:t>Forbush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(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))</a:t>
            </a:r>
          </a:p>
          <a:p>
            <a:r>
              <a:rPr lang="it-IT" dirty="0" smtClean="0"/>
              <a:t>          GLE = </a:t>
            </a:r>
            <a:r>
              <a:rPr lang="it-IT" dirty="0" err="1" smtClean="0"/>
              <a:t>Ground-level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(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)</a:t>
            </a:r>
          </a:p>
          <a:p>
            <a:r>
              <a:rPr lang="it-IT" dirty="0" smtClean="0"/>
              <a:t>          LPS = </a:t>
            </a:r>
            <a:r>
              <a:rPr lang="it-IT" dirty="0" err="1" smtClean="0"/>
              <a:t>Loop</a:t>
            </a:r>
            <a:r>
              <a:rPr lang="it-IT" dirty="0" smtClean="0"/>
              <a:t> </a:t>
            </a:r>
            <a:r>
              <a:rPr lang="it-IT" dirty="0" err="1" smtClean="0"/>
              <a:t>prominence</a:t>
            </a:r>
            <a:r>
              <a:rPr lang="it-IT" dirty="0" smtClean="0"/>
              <a:t> system</a:t>
            </a:r>
          </a:p>
          <a:p>
            <a:r>
              <a:rPr lang="it-IT" dirty="0" smtClean="0"/>
              <a:t>          PCA = </a:t>
            </a:r>
            <a:r>
              <a:rPr lang="it-IT" dirty="0" err="1" smtClean="0"/>
              <a:t>Polar</a:t>
            </a:r>
            <a:r>
              <a:rPr lang="it-IT" dirty="0" smtClean="0"/>
              <a:t> </a:t>
            </a:r>
            <a:r>
              <a:rPr lang="it-IT" dirty="0" err="1" smtClean="0"/>
              <a:t>cap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endParaRPr lang="it-IT" dirty="0" smtClean="0"/>
          </a:p>
          <a:p>
            <a:r>
              <a:rPr lang="it-IT" dirty="0" smtClean="0"/>
              <a:t>          RBR = </a:t>
            </a:r>
            <a:r>
              <a:rPr lang="it-IT" dirty="0" err="1" smtClean="0"/>
              <a:t>Fixed-frequency</a:t>
            </a:r>
            <a:r>
              <a:rPr lang="it-IT" dirty="0" smtClean="0"/>
              <a:t> radio </a:t>
            </a:r>
            <a:r>
              <a:rPr lang="it-IT" dirty="0" err="1" smtClean="0"/>
              <a:t>burst</a:t>
            </a:r>
            <a:endParaRPr lang="it-IT" dirty="0" smtClean="0"/>
          </a:p>
          <a:p>
            <a:r>
              <a:rPr lang="it-IT" dirty="0" smtClean="0"/>
              <a:t>          RNS = Radio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Storm</a:t>
            </a:r>
            <a:endParaRPr lang="it-IT" dirty="0" smtClean="0"/>
          </a:p>
          <a:p>
            <a:r>
              <a:rPr lang="it-IT" dirty="0" smtClean="0"/>
              <a:t>          RSP = </a:t>
            </a:r>
            <a:r>
              <a:rPr lang="it-IT" dirty="0" err="1" smtClean="0"/>
              <a:t>Sweep-frequency</a:t>
            </a:r>
            <a:r>
              <a:rPr lang="it-IT" dirty="0" smtClean="0"/>
              <a:t> radio </a:t>
            </a:r>
            <a:r>
              <a:rPr lang="it-IT" dirty="0" err="1" smtClean="0"/>
              <a:t>burst</a:t>
            </a:r>
            <a:endParaRPr lang="it-IT" dirty="0" smtClean="0"/>
          </a:p>
          <a:p>
            <a:r>
              <a:rPr lang="it-IT" dirty="0" smtClean="0"/>
              <a:t>          SPY = Spray</a:t>
            </a:r>
          </a:p>
          <a:p>
            <a:r>
              <a:rPr lang="it-IT" dirty="0" smtClean="0"/>
              <a:t>          XFL = SXI </a:t>
            </a:r>
            <a:r>
              <a:rPr lang="it-IT" dirty="0" err="1" smtClean="0"/>
              <a:t>X-ray</a:t>
            </a:r>
            <a:r>
              <a:rPr lang="it-IT" dirty="0" smtClean="0"/>
              <a:t> </a:t>
            </a:r>
            <a:r>
              <a:rPr lang="it-IT" dirty="0" err="1" smtClean="0"/>
              <a:t>flare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GOES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X-ray</a:t>
            </a:r>
            <a:r>
              <a:rPr lang="it-IT" dirty="0" smtClean="0"/>
              <a:t> </a:t>
            </a:r>
            <a:r>
              <a:rPr lang="it-IT" dirty="0" err="1" smtClean="0"/>
              <a:t>Imager</a:t>
            </a:r>
            <a:r>
              <a:rPr lang="it-IT" dirty="0" smtClean="0"/>
              <a:t> (SXI)</a:t>
            </a:r>
          </a:p>
          <a:p>
            <a:r>
              <a:rPr lang="it-IT" dirty="0" smtClean="0"/>
              <a:t>          XRA = </a:t>
            </a:r>
            <a:r>
              <a:rPr lang="it-IT" dirty="0" err="1" smtClean="0"/>
              <a:t>X-ray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SWPC's </a:t>
            </a:r>
            <a:r>
              <a:rPr lang="it-IT" dirty="0" err="1" smtClean="0"/>
              <a:t>Primary</a:t>
            </a:r>
            <a:r>
              <a:rPr lang="it-IT" dirty="0" smtClean="0"/>
              <a:t> or </a:t>
            </a:r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smtClean="0"/>
              <a:t>GOES           </a:t>
            </a:r>
          </a:p>
          <a:p>
            <a:pPr>
              <a:buNone/>
            </a:pPr>
            <a:r>
              <a:rPr lang="it-IT" dirty="0" smtClean="0"/>
              <a:t>                           </a:t>
            </a:r>
            <a:r>
              <a:rPr lang="it-IT" dirty="0" err="1" smtClean="0"/>
              <a:t>spacecraft</a:t>
            </a:r>
            <a:endParaRPr lang="it-IT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Strumentazione Utilizzata</a:t>
            </a:r>
            <a:endParaRPr lang="it-IT" dirty="0"/>
          </a:p>
        </p:txBody>
      </p:sp>
      <p:pic>
        <p:nvPicPr>
          <p:cNvPr id="4" name="Segnaposto contenuto 3" descr="20130114_225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672408" cy="4525963"/>
          </a:xfrm>
        </p:spPr>
      </p:pic>
      <p:pic>
        <p:nvPicPr>
          <p:cNvPr id="5" name="Immagine 4" descr="bv00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2609850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Strumentazione: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1 </a:t>
            </a:r>
            <a:r>
              <a:rPr lang="it-IT" dirty="0" smtClean="0"/>
              <a:t>ricevitore VLF , </a:t>
            </a:r>
            <a:r>
              <a:rPr lang="it-IT" dirty="0" smtClean="0"/>
              <a:t>l‘Explorer </a:t>
            </a:r>
            <a:r>
              <a:rPr lang="it-IT" dirty="0" smtClean="0"/>
              <a:t>E202 con antenna Marconi di 40 </a:t>
            </a:r>
            <a:r>
              <a:rPr lang="it-IT" dirty="0" smtClean="0"/>
              <a:t>metri (ora </a:t>
            </a:r>
            <a:r>
              <a:rPr lang="it-IT" dirty="0" err="1" smtClean="0"/>
              <a:t>Loop</a:t>
            </a:r>
            <a:r>
              <a:rPr lang="it-IT" dirty="0" smtClean="0"/>
              <a:t>) </a:t>
            </a:r>
            <a:r>
              <a:rPr lang="it-IT" dirty="0" smtClean="0"/>
              <a:t>collegati a loro volta </a:t>
            </a:r>
            <a:r>
              <a:rPr lang="it-IT" dirty="0" smtClean="0"/>
              <a:t>da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1 </a:t>
            </a:r>
            <a:r>
              <a:rPr lang="it-IT" dirty="0" smtClean="0"/>
              <a:t>server IBM X335 con Windows Server 2003 che a sua volta manda ogni minuto gli aggiornamenti delle schermate </a:t>
            </a:r>
            <a:r>
              <a:rPr lang="it-IT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1 </a:t>
            </a:r>
            <a:r>
              <a:rPr lang="it-IT" dirty="0" smtClean="0"/>
              <a:t>server </a:t>
            </a:r>
            <a:r>
              <a:rPr lang="it-IT" dirty="0" err="1" smtClean="0"/>
              <a:t>Dell</a:t>
            </a:r>
            <a:r>
              <a:rPr lang="it-IT" dirty="0" smtClean="0"/>
              <a:t> </a:t>
            </a:r>
            <a:r>
              <a:rPr lang="it-IT" dirty="0" err="1" smtClean="0"/>
              <a:t>Poweredge</a:t>
            </a:r>
            <a:r>
              <a:rPr lang="it-IT" dirty="0" smtClean="0"/>
              <a:t> 2650 con </a:t>
            </a:r>
            <a:r>
              <a:rPr lang="it-IT" dirty="0" err="1" smtClean="0"/>
              <a:t>Freebsd</a:t>
            </a:r>
            <a:r>
              <a:rPr lang="it-IT" dirty="0" smtClean="0"/>
              <a:t> 9.0 </a:t>
            </a:r>
            <a:r>
              <a:rPr lang="it-IT" dirty="0" err="1" smtClean="0"/>
              <a:t>Release</a:t>
            </a:r>
            <a:r>
              <a:rPr lang="it-IT" dirty="0" smtClean="0"/>
              <a:t> per la pubblicazione dei dati in tempo reale.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stazioni VLF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651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err="1" smtClean="0"/>
              <a:t>Range</a:t>
            </a:r>
            <a:r>
              <a:rPr lang="it-IT" dirty="0" smtClean="0"/>
              <a:t> di frequenza : 3 </a:t>
            </a:r>
            <a:r>
              <a:rPr lang="it-IT" dirty="0" err="1" smtClean="0"/>
              <a:t>Khz</a:t>
            </a:r>
            <a:r>
              <a:rPr lang="it-IT" dirty="0" smtClean="0"/>
              <a:t> – 30 </a:t>
            </a:r>
            <a:r>
              <a:rPr lang="it-IT" dirty="0" err="1" smtClean="0"/>
              <a:t>Khz</a:t>
            </a:r>
            <a:r>
              <a:rPr lang="it-IT" dirty="0" smtClean="0"/>
              <a:t> </a:t>
            </a:r>
            <a:r>
              <a:rPr lang="it-IT" dirty="0" err="1" smtClean="0"/>
              <a:t>lungezza</a:t>
            </a:r>
            <a:r>
              <a:rPr lang="it-IT" dirty="0" smtClean="0"/>
              <a:t> d’onda : 10 – 100 Km</a:t>
            </a:r>
          </a:p>
          <a:p>
            <a:pPr>
              <a:buNone/>
            </a:pPr>
            <a:r>
              <a:rPr lang="it-IT" dirty="0" smtClean="0"/>
              <a:t>    Questo </a:t>
            </a:r>
            <a:r>
              <a:rPr lang="it-IT" dirty="0" smtClean="0"/>
              <a:t>tipo di onde radio si propaga anche nell'acqua fino a una profondità che va dai 10 ai 40 metri, in funzione della frequenza e della </a:t>
            </a:r>
            <a:r>
              <a:rPr lang="it-IT" dirty="0" smtClean="0">
                <a:hlinkClick r:id="rId2" tooltip="Salinità"/>
              </a:rPr>
              <a:t>salinità</a:t>
            </a:r>
            <a:r>
              <a:rPr lang="it-IT" dirty="0" smtClean="0"/>
              <a:t> dell'acqua. Per questo motivo le onde VLF sono utilizzate per comunicare con i </a:t>
            </a:r>
            <a:r>
              <a:rPr lang="it-IT" dirty="0" smtClean="0">
                <a:hlinkClick r:id="rId3" tooltip="Sottomarino"/>
              </a:rPr>
              <a:t>sottomarini</a:t>
            </a:r>
            <a:r>
              <a:rPr lang="it-IT" dirty="0" smtClean="0"/>
              <a:t> vicini alla superficie, mentre per battelli situati a profondità maggiori si impiegano le </a:t>
            </a:r>
            <a:r>
              <a:rPr lang="it-IT" dirty="0" smtClean="0">
                <a:hlinkClick r:id="rId4" tooltip="Extremely low frequency"/>
              </a:rPr>
              <a:t>ELF</a:t>
            </a:r>
            <a:r>
              <a:rPr lang="it-IT" dirty="0" smtClean="0"/>
              <a:t> (</a:t>
            </a:r>
            <a:r>
              <a:rPr lang="it-IT" i="1" dirty="0" err="1" smtClean="0"/>
              <a:t>Extremely</a:t>
            </a:r>
            <a:r>
              <a:rPr lang="it-IT" i="1" dirty="0" smtClean="0"/>
              <a:t> low </a:t>
            </a:r>
            <a:r>
              <a:rPr lang="it-IT" i="1" dirty="0" err="1" smtClean="0"/>
              <a:t>frequency</a:t>
            </a:r>
            <a:r>
              <a:rPr lang="it-IT" dirty="0" smtClean="0"/>
              <a:t>), onde radio ancora più lunghe e con frequenza compresa tra 3 e 30 Hz, cui corrispondono lunghezze d'onda tra i 100 000 e i 10 000 km.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err="1" smtClean="0"/>
              <a:t>Closeup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of a few of the antenna towers of the Cutler VLF Transmitter. 15 March </a:t>
            </a:r>
            <a:r>
              <a:rPr lang="en-US" sz="2800" b="1" i="1" dirty="0" smtClean="0"/>
              <a:t>2007(2007-03-15)</a:t>
            </a:r>
            <a:endParaRPr lang="it-IT" sz="2800" dirty="0"/>
          </a:p>
        </p:txBody>
      </p:sp>
      <p:pic>
        <p:nvPicPr>
          <p:cNvPr id="4" name="Segnaposto contenuto 3" descr="Cutler_vlf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7776863" cy="47811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620</Words>
  <Application>Microsoft Office PowerPoint</Application>
  <PresentationFormat>Presentazione su schermo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Tecnologia</vt:lpstr>
      <vt:lpstr>SID MONITORING STATION</vt:lpstr>
      <vt:lpstr>Il sole : Una stella variabile e viva.</vt:lpstr>
      <vt:lpstr>Flare. X-ray Flare. Magnetic storms.</vt:lpstr>
      <vt:lpstr>Il sole è una stella variabile ed attiva.</vt:lpstr>
      <vt:lpstr>NOAA Index </vt:lpstr>
      <vt:lpstr>Strumentazione Utilizzata</vt:lpstr>
      <vt:lpstr>Strumentazione:</vt:lpstr>
      <vt:lpstr>Le stazioni VLF</vt:lpstr>
      <vt:lpstr>Closeup of a few of the antenna towers of the Cutler VLF Transmitter. 15 March 2007(2007-03-15)</vt:lpstr>
      <vt:lpstr>Interazioni VLF – Attività solare</vt:lpstr>
      <vt:lpstr>Monitoraggio RTTY VLF : Stazioni</vt:lpstr>
      <vt:lpstr>Corrispondenze</vt:lpstr>
      <vt:lpstr>Diapositiva 13</vt:lpstr>
      <vt:lpstr>Diapositiva 14</vt:lpstr>
      <vt:lpstr>Diapositiva 15</vt:lpstr>
      <vt:lpstr>Siti di riferimento e software utilizzato 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 MONITORING STATION</dc:title>
  <dc:creator>LordFabri1</dc:creator>
  <cp:lastModifiedBy>LordFabri1</cp:lastModifiedBy>
  <cp:revision>6</cp:revision>
  <dcterms:created xsi:type="dcterms:W3CDTF">2013-05-03T14:21:54Z</dcterms:created>
  <dcterms:modified xsi:type="dcterms:W3CDTF">2013-05-03T15:16:11Z</dcterms:modified>
</cp:coreProperties>
</file>